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y="5143500" cx="9144000"/>
  <p:notesSz cx="6858000" cy="9144000"/>
  <p:embeddedFontLst>
    <p:embeddedFont>
      <p:font typeface="Nunito"/>
      <p:regular r:id="rId36"/>
      <p:bold r:id="rId37"/>
      <p:italic r:id="rId38"/>
      <p:boldItalic r:id="rId39"/>
    </p:embeddedFont>
    <p:embeddedFont>
      <p:font typeface="Maven Pro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Dake Peng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E3BF884-A185-4D4C-BA40-08612C25774D}">
  <a:tblStyle styleId="{7E3BF884-A185-4D4C-BA40-08612C2577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avenPro-regular.fntdata"/><Relationship Id="rId20" Type="http://schemas.openxmlformats.org/officeDocument/2006/relationships/slide" Target="slides/slide13.xml"/><Relationship Id="rId41" Type="http://schemas.openxmlformats.org/officeDocument/2006/relationships/font" Target="fonts/MavenPro-bold.fntdata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font" Target="fonts/Nunito-bold.fntdata"/><Relationship Id="rId14" Type="http://schemas.openxmlformats.org/officeDocument/2006/relationships/slide" Target="slides/slide7.xml"/><Relationship Id="rId36" Type="http://schemas.openxmlformats.org/officeDocument/2006/relationships/font" Target="fonts/Nunito-regular.fntdata"/><Relationship Id="rId17" Type="http://schemas.openxmlformats.org/officeDocument/2006/relationships/slide" Target="slides/slide10.xml"/><Relationship Id="rId39" Type="http://schemas.openxmlformats.org/officeDocument/2006/relationships/font" Target="fonts/Nunito-boldItalic.fntdata"/><Relationship Id="rId16" Type="http://schemas.openxmlformats.org/officeDocument/2006/relationships/slide" Target="slides/slide9.xml"/><Relationship Id="rId38" Type="http://schemas.openxmlformats.org/officeDocument/2006/relationships/font" Target="fonts/Nunito-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3-04T00:54:30.511">
    <p:pos x="6000" y="0"/>
    <p:text>Summary + Link + Thank you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v7labs.com/blog/reinforcement-learning-applications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Albert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3a627ca9b7_2_1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3a627ca9b7_2_1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Xiaoying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32b6e95db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32b6e95db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3a627ca9b7_2_1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3a627ca9b7_2_1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</a:t>
            </a:r>
            <a:r>
              <a:rPr b="1" lang="en">
                <a:solidFill>
                  <a:schemeClr val="dk1"/>
                </a:solidFill>
              </a:rPr>
              <a:t>Temporal Difference (TD) Error</a:t>
            </a:r>
            <a:r>
              <a:rPr lang="en">
                <a:solidFill>
                  <a:schemeClr val="dk1"/>
                </a:solidFill>
              </a:rPr>
              <a:t> measures how much the Q-value estimate differs from a more updated estimate.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td_error = reward +discount_factor*max_next_q_value*current_q_value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Weights  += alpha*td_error*features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3a627ca9b7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3a627ca9b7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Albert Talk more about tracing and focus on that, also add in the neural net part</a:t>
            </a:r>
            <a:br>
              <a:rPr lang="en"/>
            </a:b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Initialize Q(x,a) = 0 and Tr(x,a) = 0 for all states x and actions a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At each time step: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Observe current state x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Select action a (according to exploration policy)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Execute action, observe reward r and next state x'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Calculate TD error: e = r + γ·max_a'Q(x',a') - Q(x,a)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Update activity traces: Tr(x,a) = γ·λ·Tr(x,a)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For all state-action pairs: Q(x,a) += α·e·Tr(x,a)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Increment trace for current state-action: Tr(x,a) += 1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3a627ca9b7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3a627ca9b7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Paul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3a627ca9b7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3a627ca9b7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Paul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3a627ca9b7_3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3a627ca9b7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Xiaoying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3b78a43f8b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33b78a43f8b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Paul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33a627ca9b7_3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33a627ca9b7_3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Albert Add in what it does based on fixed policy code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3a627ca9b7_2_1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3a627ca9b7_2_1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Dake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39ee80b5ba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39ee80b5ba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Xiaoying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3a627ca9b7_3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3a627ca9b7_3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play a number of turns, and if it comes to a draw it survives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33a627ca9b7_2_1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33a627ca9b7_2_1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Dake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329816665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329816665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Xiaoying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32955eee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332955eee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Paul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3327f27e0bb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3327f27e0bb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Learning, </a:t>
            </a:r>
            <a:r>
              <a:rPr lang="en"/>
              <a:t>Stabilized</a:t>
            </a:r>
            <a:r>
              <a:rPr lang="en"/>
              <a:t>; not beating; future </a:t>
            </a:r>
            <a:r>
              <a:rPr lang="en"/>
              <a:t>work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3aef7f5d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3aef7f5d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Albert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332b6e95d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332b6e95d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3b78a43f8b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33b78a43f8b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thank you slide </a:t>
            </a:r>
            <a:r>
              <a:rPr lang="en"/>
              <a:t>stays longer than any other slide.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should add something that people should be looking at.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maybe a summary or a just show the web integration slide which is the previous slide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3b78a43f8b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33b78a43f8b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3a627ca9b7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3a627ca9b7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xiaoying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32b6e95db3_1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32b6e95db3_1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Xiaoying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32b6e95db3_1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32b6e95db3_1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3a627ca9b7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3a627ca9b7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Dake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3a627ca9b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3a627ca9b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https://www.v7labs.com/blog/reinforcement-learning-applications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pointer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3a627ca9b7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3a627ca9b7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Q value?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39ee80b5ba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339ee80b5ba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Dake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/>
          <p:nvPr>
            <p:ph idx="2" type="pic"/>
          </p:nvPr>
        </p:nvSpPr>
        <p:spPr>
          <a:xfrm>
            <a:off x="3814763" y="357188"/>
            <a:ext cx="4997100" cy="178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comments" Target="../comments/comment1.xml"/><Relationship Id="rId4" Type="http://schemas.openxmlformats.org/officeDocument/2006/relationships/hyperlink" Target="https://github.com/intrepidcoder/monopoly" TargetMode="External"/><Relationship Id="rId5" Type="http://schemas.openxmlformats.org/officeDocument/2006/relationships/hyperlink" Target="https://comps-monopoly-carletoncsf24.github.io/MonopolyRL/JavaScript%20Engine/" TargetMode="External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ithub.com/gamescomputersplay/monopoly" TargetMode="External"/><Relationship Id="rId4" Type="http://schemas.openxmlformats.org/officeDocument/2006/relationships/hyperlink" Target="https://github.com/pmpailis/rl-monopoly" TargetMode="External"/><Relationship Id="rId5" Type="http://schemas.openxmlformats.org/officeDocument/2006/relationships/hyperlink" Target="https://github.com/intrepidcoder/monopoly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50"/>
              <a:t>Reinforcement Learning in Monopoly Through Three Q-learning Variants</a:t>
            </a:r>
            <a:endParaRPr sz="5000"/>
          </a:p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824000" y="3596300"/>
            <a:ext cx="65004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Albert Jing</a:t>
            </a:r>
            <a:r>
              <a:rPr lang="en"/>
              <a:t>,</a:t>
            </a:r>
            <a:r>
              <a:rPr lang="en"/>
              <a:t> Dake Peng, Paul Claudel Izabayo, and Xiaoying Qu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Q-Learning</a:t>
            </a:r>
            <a:endParaRPr/>
          </a:p>
        </p:txBody>
      </p:sp>
      <p:sp>
        <p:nvSpPr>
          <p:cNvPr id="354" name="Google Shape;354;p23"/>
          <p:cNvSpPr/>
          <p:nvPr/>
        </p:nvSpPr>
        <p:spPr>
          <a:xfrm>
            <a:off x="3399075" y="1632475"/>
            <a:ext cx="865800" cy="228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Q-table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5" name="Google Shape;355;p23"/>
          <p:cNvSpPr/>
          <p:nvPr/>
        </p:nvSpPr>
        <p:spPr>
          <a:xfrm>
            <a:off x="2287350" y="2014400"/>
            <a:ext cx="668700" cy="14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6" name="Google Shape;356;p23"/>
          <p:cNvSpPr/>
          <p:nvPr/>
        </p:nvSpPr>
        <p:spPr>
          <a:xfrm>
            <a:off x="2287350" y="3336225"/>
            <a:ext cx="668700" cy="14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7" name="Google Shape;357;p23"/>
          <p:cNvSpPr/>
          <p:nvPr/>
        </p:nvSpPr>
        <p:spPr>
          <a:xfrm>
            <a:off x="4484700" y="2523200"/>
            <a:ext cx="711900" cy="26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8" name="Google Shape;358;p23"/>
          <p:cNvSpPr txBox="1"/>
          <p:nvPr/>
        </p:nvSpPr>
        <p:spPr>
          <a:xfrm>
            <a:off x="540275" y="2636863"/>
            <a:ext cx="4740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Buy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9" name="Google Shape;359;p23"/>
          <p:cNvSpPr txBox="1"/>
          <p:nvPr/>
        </p:nvSpPr>
        <p:spPr>
          <a:xfrm>
            <a:off x="1101125" y="2636863"/>
            <a:ext cx="4740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Sell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0" name="Google Shape;360;p23"/>
          <p:cNvSpPr txBox="1"/>
          <p:nvPr/>
        </p:nvSpPr>
        <p:spPr>
          <a:xfrm>
            <a:off x="1736400" y="2636863"/>
            <a:ext cx="11523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Do Nothing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61" name="Google Shape;361;p23"/>
          <p:cNvCxnSpPr/>
          <p:nvPr/>
        </p:nvCxnSpPr>
        <p:spPr>
          <a:xfrm flipH="1" rot="10800000">
            <a:off x="768725" y="2360263"/>
            <a:ext cx="569400" cy="37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23"/>
          <p:cNvCxnSpPr>
            <a:stCxn id="363" idx="2"/>
            <a:endCxn id="359" idx="0"/>
          </p:cNvCxnSpPr>
          <p:nvPr/>
        </p:nvCxnSpPr>
        <p:spPr>
          <a:xfrm>
            <a:off x="1338125" y="2360263"/>
            <a:ext cx="0" cy="27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23"/>
          <p:cNvCxnSpPr/>
          <p:nvPr/>
        </p:nvCxnSpPr>
        <p:spPr>
          <a:xfrm>
            <a:off x="1338125" y="2360263"/>
            <a:ext cx="711900" cy="26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5" name="Google Shape;365;p23"/>
          <p:cNvSpPr/>
          <p:nvPr/>
        </p:nvSpPr>
        <p:spPr>
          <a:xfrm>
            <a:off x="624750" y="1782638"/>
            <a:ext cx="1520700" cy="5090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Action</a:t>
            </a:r>
          </a:p>
        </p:txBody>
      </p:sp>
      <p:sp>
        <p:nvSpPr>
          <p:cNvPr id="366" name="Google Shape;366;p23"/>
          <p:cNvSpPr/>
          <p:nvPr/>
        </p:nvSpPr>
        <p:spPr>
          <a:xfrm>
            <a:off x="788950" y="3098425"/>
            <a:ext cx="1261076" cy="5090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State</a:t>
            </a:r>
          </a:p>
        </p:txBody>
      </p:sp>
      <p:sp>
        <p:nvSpPr>
          <p:cNvPr id="367" name="Google Shape;367;p23"/>
          <p:cNvSpPr txBox="1"/>
          <p:nvPr/>
        </p:nvSpPr>
        <p:spPr>
          <a:xfrm>
            <a:off x="120775" y="4065150"/>
            <a:ext cx="10503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Is position a property?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8" name="Google Shape;368;p23"/>
          <p:cNvSpPr txBox="1"/>
          <p:nvPr/>
        </p:nvSpPr>
        <p:spPr>
          <a:xfrm>
            <a:off x="1095050" y="4065150"/>
            <a:ext cx="1050300" cy="7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Has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monopoly?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9" name="Google Shape;369;p23"/>
          <p:cNvSpPr txBox="1"/>
          <p:nvPr/>
        </p:nvSpPr>
        <p:spPr>
          <a:xfrm>
            <a:off x="2045550" y="4065150"/>
            <a:ext cx="11523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Has more money?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70" name="Google Shape;370;p23"/>
          <p:cNvCxnSpPr/>
          <p:nvPr/>
        </p:nvCxnSpPr>
        <p:spPr>
          <a:xfrm flipH="1" rot="10800000">
            <a:off x="762650" y="3788550"/>
            <a:ext cx="569400" cy="37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23"/>
          <p:cNvCxnSpPr/>
          <p:nvPr/>
        </p:nvCxnSpPr>
        <p:spPr>
          <a:xfrm>
            <a:off x="1332050" y="3788550"/>
            <a:ext cx="0" cy="27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23"/>
          <p:cNvCxnSpPr/>
          <p:nvPr/>
        </p:nvCxnSpPr>
        <p:spPr>
          <a:xfrm>
            <a:off x="1332050" y="3792450"/>
            <a:ext cx="711900" cy="26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3" name="Google Shape;373;p23"/>
          <p:cNvSpPr/>
          <p:nvPr/>
        </p:nvSpPr>
        <p:spPr>
          <a:xfrm>
            <a:off x="5518500" y="2383475"/>
            <a:ext cx="3227001" cy="54826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New Q-Value</a:t>
            </a:r>
          </a:p>
        </p:txBody>
      </p:sp>
      <p:sp>
        <p:nvSpPr>
          <p:cNvPr id="374" name="Google Shape;374;p23"/>
          <p:cNvSpPr txBox="1"/>
          <p:nvPr/>
        </p:nvSpPr>
        <p:spPr>
          <a:xfrm>
            <a:off x="4765350" y="3782550"/>
            <a:ext cx="349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0000"/>
                </a:solidFill>
                <a:latin typeface="Nunito"/>
                <a:ea typeface="Nunito"/>
                <a:cs typeface="Nunito"/>
                <a:sym typeface="Nunito"/>
              </a:rPr>
              <a:t>How do we get this value?</a:t>
            </a:r>
            <a:endParaRPr sz="2000">
              <a:solidFill>
                <a:srgbClr val="99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5" name="Google Shape;375;p23"/>
          <p:cNvSpPr/>
          <p:nvPr/>
        </p:nvSpPr>
        <p:spPr>
          <a:xfrm>
            <a:off x="6668925" y="3152150"/>
            <a:ext cx="220200" cy="5091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Q-learning algorithm</a:t>
            </a:r>
            <a:endParaRPr/>
          </a:p>
        </p:txBody>
      </p:sp>
      <p:sp>
        <p:nvSpPr>
          <p:cNvPr id="381" name="Google Shape;381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82" name="Google Shape;3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950" y="1639575"/>
            <a:ext cx="6302351" cy="204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24"/>
          <p:cNvSpPr/>
          <p:nvPr/>
        </p:nvSpPr>
        <p:spPr>
          <a:xfrm>
            <a:off x="6297950" y="547050"/>
            <a:ext cx="2257500" cy="14430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Why do we care about Greek letters?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4" name="Google Shape;384;p24"/>
          <p:cNvSpPr/>
          <p:nvPr/>
        </p:nvSpPr>
        <p:spPr>
          <a:xfrm>
            <a:off x="3268975" y="2198250"/>
            <a:ext cx="213300" cy="2973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5" name="Google Shape;385;p24"/>
          <p:cNvSpPr/>
          <p:nvPr/>
        </p:nvSpPr>
        <p:spPr>
          <a:xfrm>
            <a:off x="3969925" y="2237775"/>
            <a:ext cx="213300" cy="2973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Approximate Q Learning</a:t>
            </a:r>
            <a:endParaRPr/>
          </a:p>
        </p:txBody>
      </p:sp>
      <p:pic>
        <p:nvPicPr>
          <p:cNvPr id="391" name="Google Shape;39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7425" y="2674750"/>
            <a:ext cx="3396849" cy="92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25"/>
          <p:cNvPicPr preferRelativeResize="0"/>
          <p:nvPr/>
        </p:nvPicPr>
        <p:blipFill rotWithShape="1">
          <a:blip r:embed="rId4">
            <a:alphaModFix/>
          </a:blip>
          <a:srcRect b="21868" l="6417" r="9357" t="11460"/>
          <a:stretch/>
        </p:blipFill>
        <p:spPr>
          <a:xfrm>
            <a:off x="4827413" y="4103750"/>
            <a:ext cx="3039775" cy="6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25"/>
          <p:cNvSpPr txBox="1"/>
          <p:nvPr/>
        </p:nvSpPr>
        <p:spPr>
          <a:xfrm>
            <a:off x="945825" y="3202500"/>
            <a:ext cx="1731300" cy="38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Why Approximate?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4" name="Google Shape;394;p25"/>
          <p:cNvSpPr txBox="1"/>
          <p:nvPr/>
        </p:nvSpPr>
        <p:spPr>
          <a:xfrm>
            <a:off x="945825" y="3587400"/>
            <a:ext cx="2478300" cy="98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There are way too many state-action pairs to calculate and save a q-value for each one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5" name="Google Shape;395;p25"/>
          <p:cNvSpPr txBox="1"/>
          <p:nvPr/>
        </p:nvSpPr>
        <p:spPr>
          <a:xfrm>
            <a:off x="4827425" y="1896500"/>
            <a:ext cx="1817400" cy="38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How to 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Approximate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?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6" name="Google Shape;396;p25"/>
          <p:cNvSpPr txBox="1"/>
          <p:nvPr/>
        </p:nvSpPr>
        <p:spPr>
          <a:xfrm>
            <a:off x="4827425" y="2336050"/>
            <a:ext cx="222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"/>
              <a:buChar char="●"/>
            </a:pP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Temporal Difference Error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7" name="Google Shape;397;p25"/>
          <p:cNvSpPr txBox="1"/>
          <p:nvPr/>
        </p:nvSpPr>
        <p:spPr>
          <a:xfrm>
            <a:off x="4827425" y="3660000"/>
            <a:ext cx="366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"/>
              <a:buChar char="●"/>
            </a:pP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Updating Weights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8" name="Google Shape;398;p25"/>
          <p:cNvSpPr txBox="1"/>
          <p:nvPr/>
        </p:nvSpPr>
        <p:spPr>
          <a:xfrm>
            <a:off x="945825" y="1951150"/>
            <a:ext cx="2636400" cy="38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What Do we Approximate?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9" name="Google Shape;399;p25"/>
          <p:cNvSpPr txBox="1"/>
          <p:nvPr/>
        </p:nvSpPr>
        <p:spPr>
          <a:xfrm>
            <a:off x="945825" y="2478375"/>
            <a:ext cx="2387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Q-values associated with each state-action pair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0" name="Google Shape;400;p25"/>
          <p:cNvSpPr txBox="1"/>
          <p:nvPr/>
        </p:nvSpPr>
        <p:spPr>
          <a:xfrm>
            <a:off x="4790475" y="3263475"/>
            <a:ext cx="10587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TD Error</a:t>
            </a:r>
            <a:endParaRPr sz="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1" name="Google Shape;401;p25"/>
          <p:cNvSpPr txBox="1"/>
          <p:nvPr/>
        </p:nvSpPr>
        <p:spPr>
          <a:xfrm>
            <a:off x="5370750" y="3164675"/>
            <a:ext cx="9384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reward</a:t>
            </a:r>
            <a:endParaRPr sz="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2" name="Google Shape;402;p25"/>
          <p:cNvSpPr txBox="1"/>
          <p:nvPr/>
        </p:nvSpPr>
        <p:spPr>
          <a:xfrm>
            <a:off x="5674600" y="3310175"/>
            <a:ext cx="9144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Discount Factor</a:t>
            </a:r>
            <a:endParaRPr sz="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3" name="Google Shape;403;p25"/>
          <p:cNvSpPr txBox="1"/>
          <p:nvPr/>
        </p:nvSpPr>
        <p:spPr>
          <a:xfrm>
            <a:off x="6329275" y="3164675"/>
            <a:ext cx="10587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Next Best Q Value</a:t>
            </a:r>
            <a:endParaRPr sz="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4" name="Google Shape;404;p25"/>
          <p:cNvSpPr txBox="1"/>
          <p:nvPr/>
        </p:nvSpPr>
        <p:spPr>
          <a:xfrm>
            <a:off x="7551625" y="3293350"/>
            <a:ext cx="11787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Current Best Q Value</a:t>
            </a:r>
            <a:endParaRPr sz="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5" name="Google Shape;405;p25"/>
          <p:cNvSpPr txBox="1"/>
          <p:nvPr/>
        </p:nvSpPr>
        <p:spPr>
          <a:xfrm>
            <a:off x="5175125" y="4507150"/>
            <a:ext cx="14697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Current </a:t>
            </a:r>
            <a:r>
              <a:rPr lang="en" sz="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Weights</a:t>
            </a:r>
            <a:endParaRPr sz="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6" name="Google Shape;406;p25"/>
          <p:cNvSpPr txBox="1"/>
          <p:nvPr/>
        </p:nvSpPr>
        <p:spPr>
          <a:xfrm>
            <a:off x="5674600" y="4413575"/>
            <a:ext cx="9144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Learning Rate</a:t>
            </a:r>
            <a:endParaRPr sz="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7" name="Google Shape;407;p25"/>
          <p:cNvSpPr txBox="1"/>
          <p:nvPr/>
        </p:nvSpPr>
        <p:spPr>
          <a:xfrm>
            <a:off x="6470225" y="4471775"/>
            <a:ext cx="582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TD Error</a:t>
            </a:r>
            <a:endParaRPr sz="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8" name="Google Shape;408;p25"/>
          <p:cNvSpPr txBox="1"/>
          <p:nvPr/>
        </p:nvSpPr>
        <p:spPr>
          <a:xfrm>
            <a:off x="7225325" y="4343250"/>
            <a:ext cx="8619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Features</a:t>
            </a:r>
            <a:endParaRPr sz="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409" name="Google Shape;409;p25"/>
          <p:cNvCxnSpPr/>
          <p:nvPr/>
        </p:nvCxnSpPr>
        <p:spPr>
          <a:xfrm flipH="1">
            <a:off x="5045025" y="3136100"/>
            <a:ext cx="60600" cy="204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0" name="Google Shape;410;p25"/>
          <p:cNvCxnSpPr/>
          <p:nvPr/>
        </p:nvCxnSpPr>
        <p:spPr>
          <a:xfrm flipH="1">
            <a:off x="5545125" y="3120950"/>
            <a:ext cx="15000" cy="136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1" name="Google Shape;411;p25"/>
          <p:cNvCxnSpPr/>
          <p:nvPr/>
        </p:nvCxnSpPr>
        <p:spPr>
          <a:xfrm>
            <a:off x="5914400" y="3189725"/>
            <a:ext cx="60600" cy="257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2" name="Google Shape;412;p25"/>
          <p:cNvCxnSpPr/>
          <p:nvPr/>
        </p:nvCxnSpPr>
        <p:spPr>
          <a:xfrm>
            <a:off x="6590350" y="3120950"/>
            <a:ext cx="121200" cy="144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3" name="Google Shape;413;p25"/>
          <p:cNvCxnSpPr/>
          <p:nvPr/>
        </p:nvCxnSpPr>
        <p:spPr>
          <a:xfrm>
            <a:off x="7756925" y="3158825"/>
            <a:ext cx="159000" cy="234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4" name="Google Shape;414;p25"/>
          <p:cNvCxnSpPr/>
          <p:nvPr/>
        </p:nvCxnSpPr>
        <p:spPr>
          <a:xfrm>
            <a:off x="5370750" y="4416300"/>
            <a:ext cx="98400" cy="181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5" name="Google Shape;415;p25"/>
          <p:cNvCxnSpPr>
            <a:stCxn id="406" idx="0"/>
          </p:cNvCxnSpPr>
          <p:nvPr/>
        </p:nvCxnSpPr>
        <p:spPr>
          <a:xfrm flipH="1">
            <a:off x="6007000" y="4413575"/>
            <a:ext cx="124800" cy="101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6" name="Google Shape;416;p25"/>
          <p:cNvCxnSpPr/>
          <p:nvPr/>
        </p:nvCxnSpPr>
        <p:spPr>
          <a:xfrm>
            <a:off x="6507025" y="4401150"/>
            <a:ext cx="144000" cy="189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7" name="Google Shape;417;p25"/>
          <p:cNvCxnSpPr/>
          <p:nvPr/>
        </p:nvCxnSpPr>
        <p:spPr>
          <a:xfrm>
            <a:off x="7249375" y="4348125"/>
            <a:ext cx="204600" cy="12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(Deep) Q-Lambda Learning</a:t>
            </a:r>
            <a:endParaRPr/>
          </a:p>
        </p:txBody>
      </p:sp>
      <p:sp>
        <p:nvSpPr>
          <p:cNvPr id="423" name="Google Shape;423;p26"/>
          <p:cNvSpPr txBox="1"/>
          <p:nvPr>
            <p:ph idx="1" type="body"/>
          </p:nvPr>
        </p:nvSpPr>
        <p:spPr>
          <a:xfrm>
            <a:off x="630875" y="2168913"/>
            <a:ext cx="3505200" cy="21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Like Q Learning… BUT with tracing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Parameter λ acts as decay rate for traces aka how much past actions influence the current update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Recent actions get more credit, older ones less</a:t>
            </a:r>
            <a:r>
              <a:rPr lang="en" sz="1100">
                <a:solidFill>
                  <a:srgbClr val="1C1C1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1C1C1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Neural Network implementation</a:t>
            </a:r>
            <a:endParaRPr sz="1100">
              <a:solidFill>
                <a:srgbClr val="1C1C1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4" name="Google Shape;4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4250" y="1750275"/>
            <a:ext cx="4217351" cy="297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7"/>
          <p:cNvSpPr txBox="1"/>
          <p:nvPr>
            <p:ph type="title"/>
          </p:nvPr>
        </p:nvSpPr>
        <p:spPr>
          <a:xfrm>
            <a:off x="843375" y="1640100"/>
            <a:ext cx="73347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400"/>
              <a:t>Implementation</a:t>
            </a:r>
            <a:endParaRPr sz="6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Environment (Python Engine)</a:t>
            </a:r>
            <a:endParaRPr/>
          </a:p>
        </p:txBody>
      </p:sp>
      <p:sp>
        <p:nvSpPr>
          <p:cNvPr id="435" name="Google Shape;435;p28"/>
          <p:cNvSpPr/>
          <p:nvPr/>
        </p:nvSpPr>
        <p:spPr>
          <a:xfrm>
            <a:off x="980650" y="1490175"/>
            <a:ext cx="1884300" cy="92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Board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6" name="Google Shape;436;p28"/>
          <p:cNvSpPr/>
          <p:nvPr/>
        </p:nvSpPr>
        <p:spPr>
          <a:xfrm>
            <a:off x="3393800" y="1490175"/>
            <a:ext cx="1028400" cy="92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Dice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7" name="Google Shape;437;p28"/>
          <p:cNvSpPr/>
          <p:nvPr/>
        </p:nvSpPr>
        <p:spPr>
          <a:xfrm>
            <a:off x="6489475" y="1490175"/>
            <a:ext cx="1884300" cy="92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Player Logistics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8" name="Google Shape;438;p28"/>
          <p:cNvSpPr/>
          <p:nvPr/>
        </p:nvSpPr>
        <p:spPr>
          <a:xfrm>
            <a:off x="4951051" y="1490175"/>
            <a:ext cx="1028400" cy="92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Player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9" name="Google Shape;439;p28"/>
          <p:cNvSpPr/>
          <p:nvPr/>
        </p:nvSpPr>
        <p:spPr>
          <a:xfrm>
            <a:off x="3172700" y="2778475"/>
            <a:ext cx="1249500" cy="92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Game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40" name="Google Shape;440;p28"/>
          <p:cNvSpPr/>
          <p:nvPr/>
        </p:nvSpPr>
        <p:spPr>
          <a:xfrm>
            <a:off x="4951050" y="2778475"/>
            <a:ext cx="1249500" cy="92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Settings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41" name="Google Shape;441;p28"/>
          <p:cNvSpPr/>
          <p:nvPr/>
        </p:nvSpPr>
        <p:spPr>
          <a:xfrm>
            <a:off x="2021400" y="4066775"/>
            <a:ext cx="5383800" cy="92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Monopoly Game Simulator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Modifications to the Game for RL</a:t>
            </a:r>
            <a:endParaRPr/>
          </a:p>
        </p:txBody>
      </p:sp>
      <p:sp>
        <p:nvSpPr>
          <p:cNvPr id="447" name="Google Shape;447;p29"/>
          <p:cNvSpPr txBox="1"/>
          <p:nvPr>
            <p:ph idx="1" type="body"/>
          </p:nvPr>
        </p:nvSpPr>
        <p:spPr>
          <a:xfrm>
            <a:off x="1303800" y="1300950"/>
            <a:ext cx="6771600" cy="35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Expansion of player types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Add player_logistic.py to handle fixed-policy action and player.py for agent-specific logic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Added BasicQ, ApproxQ, and QLambda player type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448" name="Google Shape;4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2600" y="2743525"/>
            <a:ext cx="5620448" cy="1999525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29"/>
          <p:cNvSpPr txBox="1"/>
          <p:nvPr/>
        </p:nvSpPr>
        <p:spPr>
          <a:xfrm>
            <a:off x="5038575" y="4743050"/>
            <a:ext cx="1405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 game.py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0"/>
          <p:cNvSpPr/>
          <p:nvPr/>
        </p:nvSpPr>
        <p:spPr>
          <a:xfrm>
            <a:off x="2061275" y="1768375"/>
            <a:ext cx="1422900" cy="29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Init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 Model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55" name="Google Shape;455;p30"/>
          <p:cNvSpPr/>
          <p:nvPr/>
        </p:nvSpPr>
        <p:spPr>
          <a:xfrm>
            <a:off x="4291325" y="1768375"/>
            <a:ext cx="1620900" cy="29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Extract Features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56" name="Google Shape;456;p30"/>
          <p:cNvSpPr/>
          <p:nvPr/>
        </p:nvSpPr>
        <p:spPr>
          <a:xfrm>
            <a:off x="6856825" y="4310550"/>
            <a:ext cx="1509300" cy="29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Choose Action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57" name="Google Shape;457;p30"/>
          <p:cNvSpPr/>
          <p:nvPr/>
        </p:nvSpPr>
        <p:spPr>
          <a:xfrm>
            <a:off x="1096513" y="2775313"/>
            <a:ext cx="1749900" cy="29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Update Model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58" name="Google Shape;458;p30"/>
          <p:cNvSpPr/>
          <p:nvPr/>
        </p:nvSpPr>
        <p:spPr>
          <a:xfrm>
            <a:off x="6257050" y="2145925"/>
            <a:ext cx="1509300" cy="26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Get Q Values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59" name="Google Shape;459;p30"/>
          <p:cNvSpPr/>
          <p:nvPr/>
        </p:nvSpPr>
        <p:spPr>
          <a:xfrm>
            <a:off x="1357713" y="4121263"/>
            <a:ext cx="1374600" cy="29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Get Reward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0" name="Google Shape;460;p30"/>
          <p:cNvSpPr/>
          <p:nvPr/>
        </p:nvSpPr>
        <p:spPr>
          <a:xfrm>
            <a:off x="4834138" y="4310538"/>
            <a:ext cx="1422900" cy="29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Execute Action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1" name="Google Shape;461;p30"/>
          <p:cNvSpPr/>
          <p:nvPr/>
        </p:nvSpPr>
        <p:spPr>
          <a:xfrm>
            <a:off x="3312121" y="4326000"/>
            <a:ext cx="1055700" cy="26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Next State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2" name="Google Shape;462;p30"/>
          <p:cNvSpPr/>
          <p:nvPr/>
        </p:nvSpPr>
        <p:spPr>
          <a:xfrm>
            <a:off x="3567950" y="1847425"/>
            <a:ext cx="639600" cy="137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3" name="Google Shape;463;p30"/>
          <p:cNvSpPr/>
          <p:nvPr/>
        </p:nvSpPr>
        <p:spPr>
          <a:xfrm rot="-4594843">
            <a:off x="6220443" y="1661768"/>
            <a:ext cx="148659" cy="66982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4" name="Google Shape;464;p30"/>
          <p:cNvSpPr/>
          <p:nvPr/>
        </p:nvSpPr>
        <p:spPr>
          <a:xfrm rot="10798082">
            <a:off x="6319226" y="4389297"/>
            <a:ext cx="537600" cy="137100"/>
          </a:xfrm>
          <a:prstGeom prst="rightArrow">
            <a:avLst>
              <a:gd fmla="val 50318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5" name="Google Shape;465;p30"/>
          <p:cNvSpPr/>
          <p:nvPr/>
        </p:nvSpPr>
        <p:spPr>
          <a:xfrm rot="-5558708">
            <a:off x="1656662" y="3462859"/>
            <a:ext cx="916577" cy="13724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6" name="Google Shape;466;p30"/>
          <p:cNvSpPr/>
          <p:nvPr/>
        </p:nvSpPr>
        <p:spPr>
          <a:xfrm rot="-9951166">
            <a:off x="2740528" y="4314751"/>
            <a:ext cx="563387" cy="13729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7" name="Google Shape;467;p30"/>
          <p:cNvSpPr/>
          <p:nvPr/>
        </p:nvSpPr>
        <p:spPr>
          <a:xfrm rot="-1791021">
            <a:off x="2820886" y="2426677"/>
            <a:ext cx="1495973" cy="13749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8" name="Google Shape;468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Cycle</a:t>
            </a:r>
            <a:endParaRPr/>
          </a:p>
        </p:txBody>
      </p:sp>
      <p:sp>
        <p:nvSpPr>
          <p:cNvPr id="469" name="Google Shape;469;p30"/>
          <p:cNvSpPr/>
          <p:nvPr/>
        </p:nvSpPr>
        <p:spPr>
          <a:xfrm rot="1659051">
            <a:off x="6784129" y="2422624"/>
            <a:ext cx="148680" cy="669703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0" name="Google Shape;470;p30"/>
          <p:cNvSpPr/>
          <p:nvPr/>
        </p:nvSpPr>
        <p:spPr>
          <a:xfrm rot="-2513562">
            <a:off x="7335210" y="2366488"/>
            <a:ext cx="148711" cy="669724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1" name="Google Shape;471;p30"/>
          <p:cNvSpPr txBox="1"/>
          <p:nvPr/>
        </p:nvSpPr>
        <p:spPr>
          <a:xfrm>
            <a:off x="6257050" y="3104738"/>
            <a:ext cx="821400" cy="40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Explore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2" name="Google Shape;472;p30"/>
          <p:cNvSpPr/>
          <p:nvPr/>
        </p:nvSpPr>
        <p:spPr>
          <a:xfrm rot="-2444365">
            <a:off x="6890959" y="3492824"/>
            <a:ext cx="148478" cy="812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3" name="Google Shape;473;p30"/>
          <p:cNvSpPr txBox="1"/>
          <p:nvPr/>
        </p:nvSpPr>
        <p:spPr>
          <a:xfrm>
            <a:off x="7335275" y="3104750"/>
            <a:ext cx="753300" cy="40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Exploit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4" name="Google Shape;474;p30"/>
          <p:cNvSpPr/>
          <p:nvPr/>
        </p:nvSpPr>
        <p:spPr>
          <a:xfrm rot="1807903">
            <a:off x="7457647" y="3562841"/>
            <a:ext cx="148808" cy="669718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5" name="Google Shape;475;p30"/>
          <p:cNvSpPr txBox="1"/>
          <p:nvPr/>
        </p:nvSpPr>
        <p:spPr>
          <a:xfrm>
            <a:off x="7411450" y="2468688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?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6" name="Google Shape;476;p30"/>
          <p:cNvSpPr txBox="1"/>
          <p:nvPr/>
        </p:nvSpPr>
        <p:spPr>
          <a:xfrm>
            <a:off x="6578050" y="2508888"/>
            <a:ext cx="179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?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7" name="Google Shape;477;p30"/>
          <p:cNvSpPr/>
          <p:nvPr/>
        </p:nvSpPr>
        <p:spPr>
          <a:xfrm rot="10797404">
            <a:off x="4367800" y="4416703"/>
            <a:ext cx="397200" cy="137100"/>
          </a:xfrm>
          <a:prstGeom prst="rightArrow">
            <a:avLst>
              <a:gd fmla="val 50318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Fixed Policy (FP) Agent</a:t>
            </a:r>
            <a:endParaRPr/>
          </a:p>
        </p:txBody>
      </p:sp>
      <p:sp>
        <p:nvSpPr>
          <p:cNvPr id="483" name="Google Shape;483;p31"/>
          <p:cNvSpPr txBox="1"/>
          <p:nvPr>
            <p:ph idx="1" type="body"/>
          </p:nvPr>
        </p:nvSpPr>
        <p:spPr>
          <a:xfrm>
            <a:off x="1176475" y="1155275"/>
            <a:ext cx="7030500" cy="25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Q-learning agents are trained against a </a:t>
            </a:r>
            <a:r>
              <a:rPr b="1" lang="en"/>
              <a:t>rule-based</a:t>
            </a:r>
            <a:r>
              <a:rPr lang="en"/>
              <a:t>, not adaptive, Fixed Policy Agent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Proposes trading, mortgaging/unmortgaging property, upgrading property and buying </a:t>
            </a:r>
            <a:r>
              <a:rPr lang="en"/>
              <a:t>property.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Differences of Fixed Policy vs. Q-learning Agents: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Performs actions regardless of color group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Buys more aggressively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Provides lists for potential buys and sells for trading &amp; proposes trades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84" name="Google Shape;4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9475" y="3339625"/>
            <a:ext cx="4745376" cy="167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2"/>
          <p:cNvSpPr txBox="1"/>
          <p:nvPr>
            <p:ph type="title"/>
          </p:nvPr>
        </p:nvSpPr>
        <p:spPr>
          <a:xfrm>
            <a:off x="958250" y="1640100"/>
            <a:ext cx="73347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400"/>
              <a:t>Results</a:t>
            </a:r>
            <a:endParaRPr sz="6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286" name="Google Shape;286;p1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Monopoly: Game </a:t>
            </a:r>
            <a:r>
              <a:rPr lang="en" sz="2000"/>
              <a:t>Logistics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Reinforcement Learning &amp; Q-Learning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3 Variants of Q-Learning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Implementation Details</a:t>
            </a:r>
            <a:r>
              <a:rPr lang="en" sz="2000"/>
              <a:t>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Results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Method</a:t>
            </a:r>
            <a:endParaRPr/>
          </a:p>
        </p:txBody>
      </p:sp>
      <p:sp>
        <p:nvSpPr>
          <p:cNvPr id="495" name="Google Shape;495;p3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b="1" lang="en"/>
              <a:t>win rate</a:t>
            </a:r>
            <a:r>
              <a:rPr lang="en"/>
              <a:t> and </a:t>
            </a:r>
            <a:r>
              <a:rPr b="1" lang="en"/>
              <a:t>survival rate</a:t>
            </a:r>
            <a:r>
              <a:rPr lang="en"/>
              <a:t> in a 1000 game simulation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Stabilization of the agent: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Is the win rate/survival rate consistent over time (i.e. with more training)?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Logging Q values for a set of test states, have they stabilized?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Logging rewards the agent received &amp; choices that the agent made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Results</a:t>
            </a:r>
            <a:endParaRPr/>
          </a:p>
        </p:txBody>
      </p:sp>
      <p:graphicFrame>
        <p:nvGraphicFramePr>
          <p:cNvPr id="501" name="Google Shape;501;p34"/>
          <p:cNvGraphicFramePr/>
          <p:nvPr/>
        </p:nvGraphicFramePr>
        <p:xfrm>
          <a:off x="952500" y="159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{7E3BF884-A185-4D4C-BA40-08612C25774D}</a:tableStyleId>
              </a:tblPr>
              <a:tblGrid>
                <a:gridCol w="2026050"/>
                <a:gridCol w="1593450"/>
                <a:gridCol w="1920525"/>
                <a:gridCol w="1698975"/>
              </a:tblGrid>
              <a:tr h="499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Basic Q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Approximate Q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Deep Q-Lambda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036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Training Condition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 players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Trading Disabled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Long games (1,000 rounds)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 Players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Trading Disabled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Long Games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(1,000 rounds)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 Players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FP-based Trading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Short Games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(100 rounds)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9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# Games to </a:t>
                      </a:r>
                      <a:r>
                        <a:rPr lang="en"/>
                        <a:t>Stabilize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~180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~750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</a:t>
                      </a:r>
                      <a:r>
                        <a:rPr lang="en"/>
                        <a:t>~700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036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Survival Rate Against Fixed Policy Agent (Under the training condition)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Random: 17.5%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BasicQ Agent: 54.8%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FP Agent: 66%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Random: 17.5%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ApproxQ Agent: 65%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FP Agent: 66%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Random: 20%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DQL Agent:40%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FP Agent: 60%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Session - Basic Q Learning Agent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5"/>
          <p:cNvSpPr txBox="1"/>
          <p:nvPr/>
        </p:nvSpPr>
        <p:spPr>
          <a:xfrm>
            <a:off x="1636500" y="1152550"/>
            <a:ext cx="5871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(1 Basic Q 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Agent vs. 1 Fixed Policy Player;  No trading; Long games)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508" name="Google Shape;50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3475" y="1597875"/>
            <a:ext cx="6215738" cy="324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Session </a:t>
            </a:r>
            <a:r>
              <a:rPr lang="en"/>
              <a:t>- Approx Q Learning Agent</a:t>
            </a:r>
            <a:endParaRPr/>
          </a:p>
        </p:txBody>
      </p:sp>
      <p:pic>
        <p:nvPicPr>
          <p:cNvPr id="514" name="Google Shape;51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28300" y="1511825"/>
            <a:ext cx="5287398" cy="3398349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36"/>
          <p:cNvSpPr txBox="1"/>
          <p:nvPr/>
        </p:nvSpPr>
        <p:spPr>
          <a:xfrm>
            <a:off x="1636500" y="1152550"/>
            <a:ext cx="5871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(1 Approx Q Agent vs. 1 Fixed Policy Player;  No trading; Long games)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Session - Deep Q </a:t>
            </a:r>
            <a:r>
              <a:rPr lang="en"/>
              <a:t>Lambda</a:t>
            </a:r>
            <a:r>
              <a:rPr lang="en"/>
              <a:t> Agent</a:t>
            </a:r>
            <a:endParaRPr/>
          </a:p>
        </p:txBody>
      </p:sp>
      <p:pic>
        <p:nvPicPr>
          <p:cNvPr id="521" name="Google Shape;52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175" y="1699750"/>
            <a:ext cx="6481650" cy="3240825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37"/>
          <p:cNvSpPr txBox="1"/>
          <p:nvPr/>
        </p:nvSpPr>
        <p:spPr>
          <a:xfrm>
            <a:off x="1483800" y="1259175"/>
            <a:ext cx="617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(Q-Lambda Agent vs. 3 Fixed Policy Players; Fixed-Policy trading; Short games)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Integration</a:t>
            </a:r>
            <a:endParaRPr/>
          </a:p>
        </p:txBody>
      </p:sp>
      <p:sp>
        <p:nvSpPr>
          <p:cNvPr id="528" name="Google Shape;528;p38"/>
          <p:cNvSpPr txBox="1"/>
          <p:nvPr>
            <p:ph idx="1" type="body"/>
          </p:nvPr>
        </p:nvSpPr>
        <p:spPr>
          <a:xfrm>
            <a:off x="4852500" y="1597875"/>
            <a:ext cx="34818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Deep-Q-Lambda </a:t>
            </a:r>
            <a:r>
              <a:rPr lang="en"/>
              <a:t>(beta) </a:t>
            </a:r>
            <a:r>
              <a:rPr lang="en"/>
              <a:t>model was exported and integrated into a Javascript engine (borrowed from </a:t>
            </a:r>
            <a:r>
              <a:rPr lang="en" sz="1200" u="sng">
                <a:solidFill>
                  <a:schemeClr val="accent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intrepidcoder/monopoly</a:t>
            </a:r>
            <a:r>
              <a:rPr lang="en"/>
              <a:t>)</a:t>
            </a:r>
            <a:r>
              <a:rPr lang="en"/>
              <a:t>, so you can play with it online 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https://comps-monopoly-carletoncsf24.github.io/MonopolyRL/JavaScript%20Engine/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29" name="Google Shape;529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00950" y="1456725"/>
            <a:ext cx="3671043" cy="324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06550" y="3566000"/>
            <a:ext cx="1127750" cy="113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536" name="Google Shape;536;p39"/>
          <p:cNvSpPr txBox="1"/>
          <p:nvPr/>
        </p:nvSpPr>
        <p:spPr>
          <a:xfrm>
            <a:off x="1303800" y="1445475"/>
            <a:ext cx="2636400" cy="38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What We Did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37" name="Google Shape;537;p39"/>
          <p:cNvSpPr txBox="1"/>
          <p:nvPr/>
        </p:nvSpPr>
        <p:spPr>
          <a:xfrm>
            <a:off x="1303800" y="3066725"/>
            <a:ext cx="2636400" cy="38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Results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38" name="Google Shape;538;p39"/>
          <p:cNvSpPr txBox="1"/>
          <p:nvPr/>
        </p:nvSpPr>
        <p:spPr>
          <a:xfrm>
            <a:off x="4992050" y="3066725"/>
            <a:ext cx="2636400" cy="38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Web Integration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39" name="Google Shape;539;p39"/>
          <p:cNvSpPr txBox="1"/>
          <p:nvPr/>
        </p:nvSpPr>
        <p:spPr>
          <a:xfrm>
            <a:off x="1307200" y="1834750"/>
            <a:ext cx="2636400" cy="1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We 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implemented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3 types of Q learning agents t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o play </a:t>
            </a: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Monopoly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Basic Q Learning; Approximate Q Learning; and Deep Q-Lambda Learning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40" name="Google Shape;540;p39"/>
          <p:cNvSpPr txBox="1"/>
          <p:nvPr/>
        </p:nvSpPr>
        <p:spPr>
          <a:xfrm>
            <a:off x="4992050" y="1445475"/>
            <a:ext cx="2636400" cy="38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Q - Learning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541" name="Google Shape;54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0700" y="3539425"/>
            <a:ext cx="1127750" cy="1131551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39"/>
          <p:cNvSpPr txBox="1"/>
          <p:nvPr/>
        </p:nvSpPr>
        <p:spPr>
          <a:xfrm>
            <a:off x="1303800" y="3456125"/>
            <a:ext cx="2636400" cy="1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Our agents: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AutoNum type="arabicPeriod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Stabilized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after 600-800 games with fixed policy agents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AutoNum type="arabicPeriod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Performed better than random action.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43" name="Google Shape;543;p39"/>
          <p:cNvSpPr txBox="1"/>
          <p:nvPr/>
        </p:nvSpPr>
        <p:spPr>
          <a:xfrm>
            <a:off x="4929325" y="1876400"/>
            <a:ext cx="2951400" cy="1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 reinforcement learning algorithm where the agent keeps </a:t>
            </a: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q-values 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(measures of how good actions are) and </a:t>
            </a: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updates them through exploring the environment.</a:t>
            </a:r>
            <a:endParaRPr b="1"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44" name="Google Shape;544;p39"/>
          <p:cNvSpPr txBox="1"/>
          <p:nvPr/>
        </p:nvSpPr>
        <p:spPr>
          <a:xfrm>
            <a:off x="4992050" y="3486050"/>
            <a:ext cx="1446000" cy="1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Play with our Deep Q-Lambda Agent (beta)!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0"/>
          <p:cNvSpPr txBox="1"/>
          <p:nvPr>
            <p:ph type="title"/>
          </p:nvPr>
        </p:nvSpPr>
        <p:spPr>
          <a:xfrm>
            <a:off x="958250" y="1640100"/>
            <a:ext cx="73347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400"/>
              <a:t>Thank You!❤️</a:t>
            </a:r>
            <a:endParaRPr sz="6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4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555" name="Google Shape;555;p41"/>
          <p:cNvSpPr txBox="1"/>
          <p:nvPr>
            <p:ph idx="1" type="body"/>
          </p:nvPr>
        </p:nvSpPr>
        <p:spPr>
          <a:xfrm>
            <a:off x="1303800" y="1449875"/>
            <a:ext cx="7030500" cy="30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Python Monopoly Engine: (github)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gamescomputersplay/monopoly</a:t>
            </a:r>
            <a:endParaRPr sz="12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F2328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Basic Q &amp; </a:t>
            </a: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Deep-Q-Lambda algorithm: </a:t>
            </a:r>
            <a:endParaRPr sz="12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AutoNum type="alphaLcPeriod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Bailis, P., Fachantidis, A., &amp; Vlahavas, I. (2014). Learning to play monopoly: A reinforcement learning approach. In </a:t>
            </a:r>
            <a:r>
              <a:rPr i="1" lang="en" sz="12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Proceedings of the 50th Anniversary Convention of The Society for the Study of Artificial Intelligence and Simulation of Behaviour. AISB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ial"/>
              <a:buAutoNum type="alphaLcPeriod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Peng, J., &amp; Williams, R. J. (1994). Incremental multi-step Q-learning. In </a:t>
            </a:r>
            <a:r>
              <a:rPr i="1" lang="en" sz="12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Machine Learning Proceedings 1994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(pp. 226-232). Morgan Kaufmann.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Deep-Q-Lambda </a:t>
            </a: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implementation</a:t>
            </a: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details: (github)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pmpailis/rl-monopoly.</a:t>
            </a:r>
            <a:endParaRPr sz="12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JavaScript Engine: (github)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5"/>
              </a:rPr>
              <a:t>intrepidcoder/monopoly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6"/>
          <p:cNvSpPr txBox="1"/>
          <p:nvPr>
            <p:ph type="title"/>
          </p:nvPr>
        </p:nvSpPr>
        <p:spPr>
          <a:xfrm>
            <a:off x="904650" y="1640100"/>
            <a:ext cx="73347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400"/>
              <a:t>The Game</a:t>
            </a:r>
            <a:endParaRPr sz="6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  <p:sp>
        <p:nvSpPr>
          <p:cNvPr id="297" name="Google Shape;297;p17"/>
          <p:cNvSpPr txBox="1"/>
          <p:nvPr>
            <p:ph idx="1" type="body"/>
          </p:nvPr>
        </p:nvSpPr>
        <p:spPr>
          <a:xfrm>
            <a:off x="5274950" y="1090350"/>
            <a:ext cx="3543900" cy="3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2587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127"/>
              <a:t>a Monopoly board</a:t>
            </a:r>
            <a:endParaRPr sz="6127"/>
          </a:p>
          <a:p>
            <a:pPr indent="-32587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127"/>
              <a:t>two dice</a:t>
            </a:r>
            <a:endParaRPr sz="6127"/>
          </a:p>
          <a:p>
            <a:pPr indent="-32587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127"/>
              <a:t>12 game tokens</a:t>
            </a:r>
            <a:endParaRPr sz="6127"/>
          </a:p>
          <a:p>
            <a:pPr indent="-32587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127"/>
              <a:t>32 houses and 12 hotels</a:t>
            </a:r>
            <a:endParaRPr sz="6127"/>
          </a:p>
          <a:p>
            <a:pPr indent="-32587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127"/>
              <a:t>16 Chance cards and 16 Community Chest cards</a:t>
            </a:r>
            <a:endParaRPr sz="6127"/>
          </a:p>
          <a:p>
            <a:pPr indent="-32587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127"/>
              <a:t>A title deed card for each property</a:t>
            </a:r>
            <a:endParaRPr sz="6127"/>
          </a:p>
          <a:p>
            <a:pPr indent="-32587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127"/>
              <a:t>Monopoly money</a:t>
            </a:r>
            <a:endParaRPr sz="6127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98" name="Google Shape;2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300" y="1257300"/>
            <a:ext cx="3855025" cy="373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8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play?</a:t>
            </a:r>
            <a:endParaRPr/>
          </a:p>
        </p:txBody>
      </p:sp>
      <p:sp>
        <p:nvSpPr>
          <p:cNvPr id="304" name="Google Shape;304;p18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5" name="Google Shape;3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8200" y="152400"/>
            <a:ext cx="4223400" cy="42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18"/>
          <p:cNvSpPr/>
          <p:nvPr/>
        </p:nvSpPr>
        <p:spPr>
          <a:xfrm>
            <a:off x="2454000" y="1651050"/>
            <a:ext cx="1430400" cy="1226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Gameplay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7" name="Google Shape;307;p18"/>
          <p:cNvSpPr/>
          <p:nvPr/>
        </p:nvSpPr>
        <p:spPr>
          <a:xfrm>
            <a:off x="1134625" y="3149700"/>
            <a:ext cx="1430400" cy="1226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Trading and Building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8" name="Google Shape;308;p18"/>
          <p:cNvSpPr/>
          <p:nvPr/>
        </p:nvSpPr>
        <p:spPr>
          <a:xfrm>
            <a:off x="3185400" y="3088750"/>
            <a:ext cx="1430400" cy="1226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Winning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9" name="Google Shape;309;p18"/>
          <p:cNvSpPr/>
          <p:nvPr/>
        </p:nvSpPr>
        <p:spPr>
          <a:xfrm>
            <a:off x="382175" y="1599525"/>
            <a:ext cx="1430400" cy="1226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Objective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 txBox="1"/>
          <p:nvPr>
            <p:ph type="title"/>
          </p:nvPr>
        </p:nvSpPr>
        <p:spPr>
          <a:xfrm>
            <a:off x="817100" y="1640100"/>
            <a:ext cx="73347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400"/>
              <a:t>The Algorithm</a:t>
            </a:r>
            <a:endParaRPr sz="6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Reinforcement Learning</a:t>
            </a:r>
            <a:endParaRPr/>
          </a:p>
        </p:txBody>
      </p:sp>
      <p:pic>
        <p:nvPicPr>
          <p:cNvPr id="320" name="Google Shape;320;p20"/>
          <p:cNvPicPr preferRelativeResize="0"/>
          <p:nvPr/>
        </p:nvPicPr>
        <p:blipFill rotWithShape="1">
          <a:blip r:embed="rId3">
            <a:alphaModFix/>
          </a:blip>
          <a:srcRect b="16590" l="14599" r="11925" t="22769"/>
          <a:stretch/>
        </p:blipFill>
        <p:spPr>
          <a:xfrm>
            <a:off x="908750" y="1597875"/>
            <a:ext cx="4332526" cy="2883555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0"/>
          <p:cNvSpPr txBox="1"/>
          <p:nvPr/>
        </p:nvSpPr>
        <p:spPr>
          <a:xfrm>
            <a:off x="5330600" y="1597875"/>
            <a:ext cx="3003600" cy="30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-"/>
            </a:pP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State: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how much money/houses/property do I own, as compared to others? Where am I?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-"/>
            </a:pP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Action: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should I buy (houses/property), sell, or do nothing?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-"/>
            </a:pP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Reward: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based on the action taken, did my situation improve? (do I have more money/houses/property than others?)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 Learning</a:t>
            </a: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644900" y="1177250"/>
            <a:ext cx="7854175" cy="3609475"/>
            <a:chOff x="1017825" y="1062375"/>
            <a:chExt cx="7854175" cy="3609475"/>
          </a:xfrm>
        </p:grpSpPr>
        <p:sp>
          <p:nvSpPr>
            <p:cNvPr id="328" name="Google Shape;328;p21"/>
            <p:cNvSpPr/>
            <p:nvPr/>
          </p:nvSpPr>
          <p:spPr>
            <a:xfrm>
              <a:off x="2795538" y="1690263"/>
              <a:ext cx="1187400" cy="5772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Nunito"/>
                  <a:ea typeface="Nunito"/>
                  <a:cs typeface="Nunito"/>
                  <a:sym typeface="Nunito"/>
                </a:rPr>
                <a:t>Q-Values</a:t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5161063" y="3453238"/>
              <a:ext cx="1187400" cy="5772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Nunito"/>
                  <a:ea typeface="Nunito"/>
                  <a:cs typeface="Nunito"/>
                  <a:sym typeface="Nunito"/>
                </a:rPr>
                <a:t>Temporal Difference</a:t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0" name="Google Shape;330;p21"/>
            <p:cNvSpPr/>
            <p:nvPr/>
          </p:nvSpPr>
          <p:spPr>
            <a:xfrm>
              <a:off x="5161063" y="1690263"/>
              <a:ext cx="1187400" cy="5772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Nunito"/>
                  <a:ea typeface="Nunito"/>
                  <a:cs typeface="Nunito"/>
                  <a:sym typeface="Nunito"/>
                </a:rPr>
                <a:t>ϵ</a:t>
              </a:r>
              <a:r>
                <a:rPr lang="en">
                  <a:latin typeface="Nunito"/>
                  <a:ea typeface="Nunito"/>
                  <a:cs typeface="Nunito"/>
                  <a:sym typeface="Nunito"/>
                </a:rPr>
                <a:t>-greedy Exploration</a:t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cxnSp>
          <p:nvCxnSpPr>
            <p:cNvPr id="331" name="Google Shape;331;p21"/>
            <p:cNvCxnSpPr>
              <a:stCxn id="330" idx="2"/>
              <a:endCxn id="329" idx="0"/>
            </p:cNvCxnSpPr>
            <p:nvPr/>
          </p:nvCxnSpPr>
          <p:spPr>
            <a:xfrm>
              <a:off x="5754763" y="2267463"/>
              <a:ext cx="0" cy="1185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32" name="Google Shape;332;p21"/>
            <p:cNvCxnSpPr>
              <a:stCxn id="329" idx="1"/>
              <a:endCxn id="328" idx="2"/>
            </p:cNvCxnSpPr>
            <p:nvPr/>
          </p:nvCxnSpPr>
          <p:spPr>
            <a:xfrm rot="10800000">
              <a:off x="3389263" y="2267338"/>
              <a:ext cx="1771800" cy="1474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33" name="Google Shape;333;p21"/>
            <p:cNvCxnSpPr>
              <a:stCxn id="328" idx="3"/>
              <a:endCxn id="330" idx="1"/>
            </p:cNvCxnSpPr>
            <p:nvPr/>
          </p:nvCxnSpPr>
          <p:spPr>
            <a:xfrm>
              <a:off x="3982938" y="1978863"/>
              <a:ext cx="1178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34" name="Google Shape;334;p21"/>
            <p:cNvSpPr txBox="1"/>
            <p:nvPr/>
          </p:nvSpPr>
          <p:spPr>
            <a:xfrm>
              <a:off x="1017825" y="2359875"/>
              <a:ext cx="20412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What is the estimated reward of taking a certain action?</a:t>
              </a:r>
              <a:endPara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5" name="Google Shape;335;p21"/>
            <p:cNvSpPr txBox="1"/>
            <p:nvPr/>
          </p:nvSpPr>
          <p:spPr>
            <a:xfrm>
              <a:off x="6441875" y="3741850"/>
              <a:ext cx="1630800" cy="93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How off was the estimated reward based on the step taken?</a:t>
              </a:r>
              <a:endPara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6" name="Google Shape;336;p21"/>
            <p:cNvSpPr txBox="1"/>
            <p:nvPr/>
          </p:nvSpPr>
          <p:spPr>
            <a:xfrm>
              <a:off x="4079100" y="2626950"/>
              <a:ext cx="985800" cy="3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u</a:t>
              </a:r>
              <a:r>
                <a:rPr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pdate </a:t>
              </a:r>
              <a:endPara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7" name="Google Shape;337;p21"/>
            <p:cNvSpPr txBox="1"/>
            <p:nvPr/>
          </p:nvSpPr>
          <p:spPr>
            <a:xfrm>
              <a:off x="4079113" y="1597875"/>
              <a:ext cx="985800" cy="3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f</a:t>
              </a:r>
              <a:r>
                <a:rPr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acilitate</a:t>
              </a:r>
              <a:endPara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8" name="Google Shape;338;p21"/>
            <p:cNvSpPr txBox="1"/>
            <p:nvPr/>
          </p:nvSpPr>
          <p:spPr>
            <a:xfrm>
              <a:off x="5064888" y="2626950"/>
              <a:ext cx="985800" cy="3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calculate</a:t>
              </a:r>
              <a:endPara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9" name="Google Shape;339;p21"/>
            <p:cNvSpPr txBox="1"/>
            <p:nvPr/>
          </p:nvSpPr>
          <p:spPr>
            <a:xfrm>
              <a:off x="6554800" y="1062375"/>
              <a:ext cx="2317200" cy="183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Takes 1 step of either:</a:t>
              </a:r>
              <a:endPara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Exploration</a:t>
              </a:r>
              <a:r>
                <a:rPr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:  taking a random action </a:t>
              </a:r>
              <a:endPara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Or</a:t>
              </a:r>
              <a:endPara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Exploitation</a:t>
              </a:r>
              <a:r>
                <a:rPr lang="en" sz="130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: taking the best action we know</a:t>
              </a:r>
              <a:endPara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Agents: Three Variants</a:t>
            </a:r>
            <a:endParaRPr/>
          </a:p>
        </p:txBody>
      </p:sp>
      <p:sp>
        <p:nvSpPr>
          <p:cNvPr id="345" name="Google Shape;345;p22"/>
          <p:cNvSpPr txBox="1"/>
          <p:nvPr/>
        </p:nvSpPr>
        <p:spPr>
          <a:xfrm>
            <a:off x="684650" y="1794575"/>
            <a:ext cx="2123700" cy="10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Basic Q Learning </a:t>
            </a:r>
            <a:endParaRPr sz="19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6" name="Google Shape;346;p22"/>
          <p:cNvSpPr txBox="1"/>
          <p:nvPr/>
        </p:nvSpPr>
        <p:spPr>
          <a:xfrm>
            <a:off x="3937200" y="3458000"/>
            <a:ext cx="1763700" cy="10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7" name="Google Shape;347;p22"/>
          <p:cNvSpPr txBox="1"/>
          <p:nvPr/>
        </p:nvSpPr>
        <p:spPr>
          <a:xfrm>
            <a:off x="3468325" y="1794575"/>
            <a:ext cx="1763700" cy="10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Approximate Q Learning</a:t>
            </a:r>
            <a:endParaRPr sz="19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8" name="Google Shape;348;p22"/>
          <p:cNvSpPr txBox="1"/>
          <p:nvPr/>
        </p:nvSpPr>
        <p:spPr>
          <a:xfrm>
            <a:off x="6253250" y="1794575"/>
            <a:ext cx="2123700" cy="10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Deep Q-Lambda Learning</a:t>
            </a:r>
            <a:endParaRPr sz="19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